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4211D-3B37-4E9F-84A2-333779B48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591ED2-83D3-44CE-A7E1-2D77DC13C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E38932-EB9D-4092-AAEE-49DBD3C2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2DF0BC-112F-48D3-AD72-8F072BA90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EFD228-4D66-4D29-90EF-4ED5D4915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95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B369A9-5315-4066-AA85-890678CDD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6E6B38-05BF-4F2A-9114-C1CABB80F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5E0A7D-BA91-4AFF-AE20-0B2418C1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E5CBAB-E694-4F14-A803-1D7E9243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48F1CF-1455-4781-A0D9-3BBB6485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19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C43B5F-B260-46D1-9102-B5E83AC8C8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FC1836-04B1-4D33-B2CC-EA8E525E7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5018FA-7B87-4977-A10C-174074CF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503FDC-25C8-49F2-9D94-793529752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93FFF3-B4F2-4456-8219-788468397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90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3DE57-FD9D-4EE8-BA11-E71A6622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3E2EDF-043B-4FC8-B2EA-4364FE615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241B7A-9ACB-404A-8067-B57EDAA7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15D0A3-3A9F-4596-A8A3-99515EDA6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2D84AC-FBC6-4676-BE62-3526C76D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6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23F53-ED3A-4E51-B120-B13929335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6E7D0-0C77-4B71-A5F2-CE24DA51F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368795-431E-4A66-B78A-C1D03CE1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B08CBD-0B35-47E6-A0FB-2E4D9C2B0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D202BE-258B-4625-B628-0A6830AB6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82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3A2B0-948D-4209-B7DD-1F77CDA68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AF8E8-FE10-4A86-9AF8-DA4BE119E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7E602B-66F6-48CD-B67C-F7643582A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CFE10D-4E34-42E9-AFD9-2DB24269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A2FF5C-A8CC-4E42-A2AC-E117F6E4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9F2D21-F936-44AA-B828-EAD199CE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5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C1FD3-3F52-4A2A-BDDA-136258ED1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A1867-8E51-43BA-B5AE-61DBF4B40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A30079-5638-43B7-B2A9-4A4DEEB0B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F445878-F28D-4E1D-9F4B-9A2600092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69664F-3EC0-444C-B52C-71AB71608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6A62B4F-87D2-4469-8D09-07F80E582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339D5E8-5796-4C8D-B7C4-60005F09B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6C56050-5475-4352-BDCF-685CE705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3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0E41D-4710-418F-87F5-82749CAF1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9FF85AE-01FD-4CF9-9424-34AA04C37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1ECA8AF-0B21-49FF-AC4B-73024091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2BAB08A-0247-47DC-9F84-32EE23F9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1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92CF66F-755A-4F06-BE01-BF62BF422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AAB3C5-8FF6-4AA3-A985-E23A4090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9867A2-474F-46A6-9D70-AEEFDCB3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6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8C89A-9606-4489-A042-20DA2A78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76FBFF-B06A-4CEA-9278-C75FE0FB7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990D11-FB26-44FC-98DB-61C9FF5F9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CCD22C-2152-4DF7-9749-A653CC611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1F93AC-A67A-4814-A5A4-1954FF39F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813DD9-721B-486F-B8A7-8EE7623A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2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DE4F7-5D15-405D-8DF1-87AE250A5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13584A-C1E5-4547-A4F0-232E76ADAF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38A8B3-3693-4833-B664-C027F0693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30445E-FB4C-4A14-AAFE-D3BBB4922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6E5A2D-BBB7-494D-BD3A-E992445F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CC6982-FB71-4DEB-BEBC-30CDF438D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0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5F5A9-CD8A-4B53-8586-9F753F8F5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021DD0-340D-4B97-B5F3-1E31C2646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ADC11E-FD71-4F84-A07A-E3531A2BD4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13105-ED53-4999-AC4A-BB21E003E875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EEF6A1-DA39-4759-892E-31DB01B1D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17BE70-0299-40A1-A162-8F97C8C63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00231-4BD5-43C8-8A16-CB919E39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4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8A1A8BE-EB26-4E50-B62E-980B49DBA700}"/>
              </a:ext>
            </a:extLst>
          </p:cNvPr>
          <p:cNvSpPr txBox="1"/>
          <p:nvPr/>
        </p:nvSpPr>
        <p:spPr>
          <a:xfrm>
            <a:off x="3165844" y="3167390"/>
            <a:ext cx="609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СТАТУС В ЗАНЯТОСТИ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5954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958529-1D30-477C-B160-AC6FEBB8250E}"/>
              </a:ext>
            </a:extLst>
          </p:cNvPr>
          <p:cNvSpPr txBox="1"/>
          <p:nvPr/>
        </p:nvSpPr>
        <p:spPr>
          <a:xfrm>
            <a:off x="497072" y="1614514"/>
            <a:ext cx="1135823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/>
            <a:r>
              <a:rPr lang="ru-RU" sz="2400" dirty="0"/>
              <a:t>Статус в занятости определяется для экономически активного населения.</a:t>
            </a:r>
          </a:p>
          <a:p>
            <a:pPr indent="361950" algn="just"/>
            <a:endParaRPr lang="ru-RU" sz="2400" dirty="0"/>
          </a:p>
          <a:p>
            <a:pPr indent="361950" algn="just"/>
            <a:r>
              <a:rPr lang="ru-RU" sz="2400" dirty="0"/>
              <a:t>Статус лица в занятости определяется в зависимости от степени экономического риска, элементом которого является вид взаимоотношения лица, наделенного определенными полномочиями (в пределах установленных обязанностей), с другими работниками и предприятиями.</a:t>
            </a:r>
          </a:p>
          <a:p>
            <a:pPr indent="361950" algn="just"/>
            <a:endParaRPr lang="ru-RU" sz="2400" dirty="0"/>
          </a:p>
          <a:p>
            <a:pPr indent="361950" algn="just"/>
            <a:r>
              <a:rPr lang="ru-RU" sz="2400" dirty="0"/>
              <a:t>Для безработных лиц, ранее имевших работу, статус определяется по их предыдущей занятости.</a:t>
            </a:r>
          </a:p>
        </p:txBody>
      </p:sp>
    </p:spTree>
    <p:extLst>
      <p:ext uri="{BB962C8B-B14F-4D97-AF65-F5344CB8AC3E}">
        <p14:creationId xmlns:p14="http://schemas.microsoft.com/office/powerpoint/2010/main" val="345104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702391-B11E-4A01-9B77-0DB5C9C55C7B}"/>
              </a:ext>
            </a:extLst>
          </p:cNvPr>
          <p:cNvSpPr txBox="1"/>
          <p:nvPr/>
        </p:nvSpPr>
        <p:spPr>
          <a:xfrm>
            <a:off x="412898" y="612844"/>
            <a:ext cx="1136620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Экономически активное население делится на группы:</a:t>
            </a: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наемные работники, деятельность которых управляется или осуществляется согласно установленному набору правил. Основные фонды, некоторые или все инструменты, помещения, как правило, являются собственностью других лиц;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лица, работающие не по найму, которые объединяют следующие четыре категории: лиц, работающих на индивидуальной основе; работодателей; неоплачиваемых работников семейных предприятий; членов коллективных предприятий. Доход их (или семьи) непосредственно зависит от результатов деятельности по производству товаров и услуг. Они принимают управленческие решения, влияющие на деятельность предприятия, или делегируют эти полномочия, но за собой оставляют ответственность за благополучие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409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0DBBDA-228E-49E9-8A26-7465A38BCA7B}"/>
              </a:ext>
            </a:extLst>
          </p:cNvPr>
          <p:cNvSpPr txBox="1"/>
          <p:nvPr/>
        </p:nvSpPr>
        <p:spPr>
          <a:xfrm>
            <a:off x="136451" y="58846"/>
            <a:ext cx="1191909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Классификация по статусу в занятости осуществляется </a:t>
            </a:r>
          </a:p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исходя из следующих определений:</a:t>
            </a:r>
          </a:p>
          <a:p>
            <a:pPr algn="ctr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наемные работники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это лица, которые заключили письменный трудовой договор, контракт или устное соглашение с руководителем предприятия любой формы собственности или отдельным лицом об условиях трудовой деятельности, за которую они получают оговоренную при найме (т.е. при заключении договора) оплату наличными деньгами или натурой.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лица, работающие на индивидуальной основе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это лица, самостоятельно осуществляющие деятельность, приносящую доход, не использующие труд наемных работников или привлекающие отдельных работников на короткий срок (сезонные и случайные работы);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работодатели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это лица, управляющие собственным частным (семейным) предприятием, фермой, а также лица, занятые профессиональной деятельностью или ремеслом на самостоятельной основе и постоянно использующие труд наемных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3387765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316E0B0-08AF-4F56-8BEC-9C2BD27A4F73}"/>
              </a:ext>
            </a:extLst>
          </p:cNvPr>
          <p:cNvSpPr txBox="1"/>
          <p:nvPr/>
        </p:nvSpPr>
        <p:spPr>
          <a:xfrm>
            <a:off x="166575" y="1375504"/>
            <a:ext cx="118588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неоплачиваемые работники семейных предприятий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это лица, работающие без оплаты на частном семейном предприятии, которым владеет родственник;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члены производственных кооперативов и партнеры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это лица, работающие на данных предприятиях и являющиеся членами коллектива собственников, владеющих этими предприятиями.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лица, не поддающиеся классификации по статусу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 это безработные, ранее не занятые трудовой деятельностью, приносящей доход, или лица, информация о которых не дает возможности отнести их к тому или иному статусу в занятости.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C52FB6-94B1-49AD-85C9-5E89AEA79F8E}"/>
              </a:ext>
            </a:extLst>
          </p:cNvPr>
          <p:cNvSpPr txBox="1"/>
          <p:nvPr/>
        </p:nvSpPr>
        <p:spPr>
          <a:xfrm>
            <a:off x="109868" y="0"/>
            <a:ext cx="119722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Классификация по статусу в занятости осуществляется </a:t>
            </a:r>
          </a:p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исходя из следующих определений:</a:t>
            </a:r>
          </a:p>
        </p:txBody>
      </p:sp>
    </p:spTree>
    <p:extLst>
      <p:ext uri="{BB962C8B-B14F-4D97-AF65-F5344CB8AC3E}">
        <p14:creationId xmlns:p14="http://schemas.microsoft.com/office/powerpoint/2010/main" val="371298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DCC27D-171E-44E4-B7D1-8B6FCD44AA83}"/>
              </a:ext>
            </a:extLst>
          </p:cNvPr>
          <p:cNvSpPr txBox="1"/>
          <p:nvPr/>
        </p:nvSpPr>
        <p:spPr>
          <a:xfrm>
            <a:off x="171650" y="550922"/>
            <a:ext cx="1184869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Наемные работники распределяются по длительности найма на работу: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постоянные работники.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временные работники;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в) сезонные работники;</a:t>
            </a:r>
          </a:p>
          <a:p>
            <a:pPr indent="361950" algn="just"/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361950" algn="just"/>
            <a:r>
              <a:rPr lang="ru-RU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г) работники, нанятые на случайные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927631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445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</dc:creator>
  <cp:lastModifiedBy>Юрий</cp:lastModifiedBy>
  <cp:revision>1</cp:revision>
  <dcterms:created xsi:type="dcterms:W3CDTF">2022-12-08T12:04:46Z</dcterms:created>
  <dcterms:modified xsi:type="dcterms:W3CDTF">2022-12-08T12:14:26Z</dcterms:modified>
</cp:coreProperties>
</file>